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7.xml" ContentType="application/vnd.openxmlformats-officedocument.theme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8.png" ContentType="image/png"/>
  <Override PartName="/ppt/media/image36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47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35.png" ContentType="image/png"/>
  <Override PartName="/ppt/media/image3.png" ContentType="image/png"/>
  <Override PartName="/ppt/media/image12.png" ContentType="image/png"/>
  <Override PartName="/ppt/media/image8.png" ContentType="image/png"/>
  <Override PartName="/ppt/media/image17.png" ContentType="image/png"/>
  <Override PartName="/ppt/media/image82.png" ContentType="image/png"/>
  <Override PartName="/ppt/media/image13.png" ContentType="image/png"/>
  <Override PartName="/ppt/media/image9.png" ContentType="image/png"/>
  <Override PartName="/ppt/media/image18.png" ContentType="image/png"/>
  <Override PartName="/ppt/media/image83.png" ContentType="image/png"/>
  <Override PartName="/ppt/media/image57.png" ContentType="image/png"/>
  <Override PartName="/ppt/media/image6.svg" ContentType="image/sv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93.png" ContentType="image/png"/>
  <Override PartName="/ppt/media/image28.png" ContentType="image/png"/>
  <Override PartName="/ppt/media/image70.png" ContentType="image/png"/>
  <Override PartName="/ppt/media/image65.png" ContentType="image/png"/>
  <Override PartName="/ppt/media/image29.png" ContentType="image/png"/>
  <Override PartName="/ppt/media/image71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69.png" ContentType="image/png"/>
  <Override PartName="/ppt/media/image89.png" ContentType="image/png"/>
  <Override PartName="/ppt/media/image77.png" ContentType="image/png"/>
  <Override PartName="/ppt/media/image88.png" ContentType="image/png"/>
  <Override PartName="/ppt/media/image76.png" ContentType="image/png"/>
  <Override PartName="/ppt/media/image87.png" ContentType="image/png"/>
  <Override PartName="/ppt/media/image75.png" ContentType="image/png"/>
  <Override PartName="/ppt/media/image86.png" ContentType="image/png"/>
  <Override PartName="/ppt/media/image74.png" ContentType="image/png"/>
  <Override PartName="/ppt/media/image85.png" ContentType="image/png"/>
  <Override PartName="/ppt/media/image73.png" ContentType="image/png"/>
  <Override PartName="/ppt/media/image79.png" ContentType="image/png"/>
  <Override PartName="/ppt/media/image78.png" ContentType="image/png"/>
  <Override PartName="/ppt/media/image72.png" ContentType="image/png"/>
  <Override PartName="/ppt/media/image92.png" ContentType="image/png"/>
  <Override PartName="/ppt/media/image27.png" ContentType="image/png"/>
  <Override PartName="/ppt/media/image4.svg" ContentType="image/svg"/>
  <Override PartName="/ppt/media/image49.png" ContentType="image/png"/>
  <Override PartName="/ppt/media/image91.png" ContentType="image/png"/>
  <Override PartName="/ppt/media/image26.png" ContentType="image/png"/>
  <Override PartName="/ppt/media/image48.png" ContentType="image/png"/>
  <Override PartName="/ppt/media/image90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19.png" ContentType="image/png"/>
  <Override PartName="/ppt/media/image84.png" ContentType="image/png"/>
  <Override PartName="/ppt/media/image80.png" ContentType="image/png"/>
  <Override PartName="/ppt/media/image15.png" ContentType="image/png"/>
  <Override PartName="/ppt/media/image39.png" ContentType="image/png"/>
  <Override PartName="/ppt/media/image81.png" ContentType="image/png"/>
  <Override PartName="/ppt/media/image7.png" ContentType="image/png"/>
  <Override PartName="/ppt/media/image16.png" ContentType="image/png"/>
  <Override PartName="/ppt/media/image34.png" ContentType="image/png"/>
  <Override PartName="/ppt/media/image11.png" ContentType="image/png"/>
  <Override PartName="/ppt/media/image2.png" ContentType="image/png"/>
  <Override PartName="/ppt/media/image14.png" ContentType="image/png"/>
  <Override PartName="/ppt/media/image5.png" ContentType="image/png"/>
  <Override PartName="/ppt/media/image37.png" ContentType="image/png"/>
  <Override PartName="/ppt/media/image20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4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0.xml" ContentType="application/vnd.openxmlformats-officedocument.presentationml.slide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2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1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45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4.xml.rels" ContentType="application/vnd.openxmlformats-package.relationships+xml"/>
  <Override PartName="/ppt/slides/_rels/slide12.xml.rels" ContentType="application/vnd.openxmlformats-package.relationships+xml"/>
  <Override PartName="/ppt/slides/_rels/slide49.xml.rels" ContentType="application/vnd.openxmlformats-package.relationships+xml"/>
  <Override PartName="/ppt/slides/_rels/slide51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6.xml.rels" ContentType="application/vnd.openxmlformats-package.relationships+xml"/>
  <Override PartName="/ppt/slides/_rels/slide28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1.xml.rels" ContentType="application/vnd.openxmlformats-package.relationships+xml"/>
  <Override PartName="/ppt/slides/_rels/slide48.xml.rels" ContentType="application/vnd.openxmlformats-package.relationships+xml"/>
  <Override PartName="/ppt/slides/_rels/slide50.xml.rels" ContentType="application/vnd.openxmlformats-package.relationships+xml"/>
  <Override PartName="/ppt/slides/_rels/slide13.xml.rels" ContentType="application/vnd.openxmlformats-package.relationships+xml"/>
  <Override PartName="/ppt/slides/_rels/slide4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57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1.xml.rels" ContentType="application/vnd.openxmlformats-package.relationships+xml"/>
  <Override PartName="/ppt/slides/_rels/slide58.xml.rels" ContentType="application/vnd.openxmlformats-package.relationships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53.xml" ContentType="application/vnd.openxmlformats-officedocument.presentationml.slide+xml"/>
  <Override PartName="/ppt/slides/slide42.xml" ContentType="application/vnd.openxmlformats-officedocument.presentationml.slide+xml"/>
  <Override PartName="/ppt/slides/slide54.xml" ContentType="application/vnd.openxmlformats-officedocument.presentationml.slide+xml"/>
  <Override PartName="/ppt/slides/slide43.xml" ContentType="application/vnd.openxmlformats-officedocument.presentationml.slide+xml"/>
  <Override PartName="/ppt/slides/slide55.xml" ContentType="application/vnd.openxmlformats-officedocument.presentationml.slide+xml"/>
  <Override PartName="/ppt/slides/slide44.xml" ContentType="application/vnd.openxmlformats-officedocument.presentationml.slide+xml"/>
  <Override PartName="/ppt/slides/slide56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notesSlides/notesSlide2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3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54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53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notesSlide5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18719800" cy="10287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6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0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2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00D8010-4CD2-4C4F-BFC8-9A3C50FFF8E5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3.xml.rels><?xml version="1.0" encoding="UTF-8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
</Relationships>
</file>

<file path=ppt/notesSlides/_rels/notesSlide54.xml.rels><?xml version="1.0" encoding="UTF-8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B8F7E53-A241-486B-A37D-09E1FF4ABF0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6CA45E-E46F-41ED-956E-1B9A76AEB59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2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F9850CA-C4B5-4EAD-9C4E-1CB0B165102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0DB53F-3144-40A3-A2B3-ABA125BE525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1E0EB0B-E8ED-427D-8E0A-35C279259EE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C9ED2DA-63E2-42DD-8D42-6A414B3E175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A366419-405B-435D-B5C6-C45CAC52105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5D38AA-E544-48A8-9D44-545E9B1282B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0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F78E6A-5055-4E2D-94A6-C9877A70672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5A75D78-013E-4851-87BA-97AB2A0BAFA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6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F37E475-3410-4F33-A871-2F0A5D9D868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46563C-21E4-413F-B476-2EE39AF3DA0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9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9FD394-CE22-45E3-92CA-973C9CAA20E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8F0987D-C766-4FB0-B589-57C9795BDED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DE0CE6F-D83C-4EC0-BF07-187813E9A28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DCAC59-3DB8-465C-A143-9AC91393A25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sldNum" idx="3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F50483E-C23A-4258-BAAD-70F506487E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25CD3C-7D02-4FAF-B5AA-E6B5834DFC6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2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6E57EE-B747-41FB-B0C1-614ED7867F1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548E296-5F4C-4C79-9F25-F20FF828FAD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4520EEA-A365-4B1F-9927-530393343E8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B940613-4494-496B-AE3E-01885273F6F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B02BEBB-A52E-4D51-9C89-27BEB3F63DB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9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634F0B2-7BF0-4A02-9E58-C9CCD92E88A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2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724E8E0-BDEE-45F2-A89B-17B74AF6962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3C05665-B3D6-4BEC-8E36-B77A6AAD6CD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8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DF08037-2F8F-4C49-98F2-183CD4C53DB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1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B627A7A-330D-4AEA-AEAE-D61A9398EF6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4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6B2B4D6-9575-4437-91FE-AEA2BAC7DBB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sldNum" idx="4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EA8B175-F666-4DEA-8DF4-F1254AFA1E0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0" name="PlaceHolder 3"/>
          <p:cNvSpPr>
            <a:spLocks noGrp="1"/>
          </p:cNvSpPr>
          <p:nvPr>
            <p:ph type="sldNum" idx="4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87BF88D-7DC3-415F-A4A5-FD01F2BDE8A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3" name="PlaceHolder 3"/>
          <p:cNvSpPr>
            <a:spLocks noGrp="1"/>
          </p:cNvSpPr>
          <p:nvPr>
            <p:ph type="sldNum" idx="5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6F7567-4895-4F0F-9DB0-6A735C2CC8FA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PlaceHolder 3"/>
          <p:cNvSpPr>
            <a:spLocks noGrp="1"/>
          </p:cNvSpPr>
          <p:nvPr>
            <p:ph type="sldNum" idx="5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FF2B28-991F-4A3D-83B7-050936DCAB8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143E55-EE6A-4E32-882F-D76B51B3EDA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PlaceHolder 3"/>
          <p:cNvSpPr>
            <a:spLocks noGrp="1"/>
          </p:cNvSpPr>
          <p:nvPr>
            <p:ph type="sldNum" idx="5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80C1D7-BB84-49B0-820D-71AF2496AE2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PlaceHolder 3"/>
          <p:cNvSpPr>
            <a:spLocks noGrp="1"/>
          </p:cNvSpPr>
          <p:nvPr>
            <p:ph type="sldNum" idx="5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B3573C0-9987-40A5-B088-7E6DED243C4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5" name="PlaceHolder 3"/>
          <p:cNvSpPr>
            <a:spLocks noGrp="1"/>
          </p:cNvSpPr>
          <p:nvPr>
            <p:ph type="sldNum" idx="5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103955-75FF-41AE-9463-D70548AECAA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8" name="PlaceHolder 3"/>
          <p:cNvSpPr>
            <a:spLocks noGrp="1"/>
          </p:cNvSpPr>
          <p:nvPr>
            <p:ph type="sldNum" idx="5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3B63C7-8F12-432F-AA2C-D1470C59866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1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239CA45-8C9B-407C-A6F4-7D9C16D530E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664DB7-0172-43A3-A0C5-C156BE735BB5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7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2D40197-D750-4D26-BF54-84834254154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0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688233-8BEF-4179-A5E3-DA50408F725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3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D74ACEB-9A94-4FA1-8068-FB4843DB701E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sldNum" idx="6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E645CB-FD9D-4924-968F-740ED0228FB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4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F067A98-3956-4AC6-849A-24EDBC2E74C4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5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9" name="PlaceHolder 3"/>
          <p:cNvSpPr>
            <a:spLocks noGrp="1"/>
          </p:cNvSpPr>
          <p:nvPr>
            <p:ph type="sldNum" idx="62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7C5BD0D-56A1-43A7-B3AD-5FCAC17817D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2" name="PlaceHolder 3"/>
          <p:cNvSpPr>
            <a:spLocks noGrp="1"/>
          </p:cNvSpPr>
          <p:nvPr>
            <p:ph type="sldNum" idx="63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2930F9-1109-4642-9A75-A35344818FD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5" name="PlaceHolder 3"/>
          <p:cNvSpPr>
            <a:spLocks noGrp="1"/>
          </p:cNvSpPr>
          <p:nvPr>
            <p:ph type="sldNum" idx="6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14FA24F-7A85-44FA-8509-642FACF2FFF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8" name="PlaceHolder 3"/>
          <p:cNvSpPr>
            <a:spLocks noGrp="1"/>
          </p:cNvSpPr>
          <p:nvPr>
            <p:ph type="sldNum" idx="6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EB20BE-70BF-4C45-A489-912FAA6DDD7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1" name="PlaceHolder 3"/>
          <p:cNvSpPr>
            <a:spLocks noGrp="1"/>
          </p:cNvSpPr>
          <p:nvPr>
            <p:ph type="sldNum" idx="6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D680690-B8D3-4987-A8B2-0547A820F46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4" name="PlaceHolder 3"/>
          <p:cNvSpPr>
            <a:spLocks noGrp="1"/>
          </p:cNvSpPr>
          <p:nvPr>
            <p:ph type="sldNum" idx="6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FC8ADFA-6F2A-400F-99B7-D7E37FF08E8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7" name="PlaceHolder 3"/>
          <p:cNvSpPr>
            <a:spLocks noGrp="1"/>
          </p:cNvSpPr>
          <p:nvPr>
            <p:ph type="sldNum" idx="6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C4CF50A-3EE4-487D-A393-A55F532AB18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0" name="PlaceHolder 3"/>
          <p:cNvSpPr>
            <a:spLocks noGrp="1"/>
          </p:cNvSpPr>
          <p:nvPr>
            <p:ph type="sldNum" idx="6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6F4C627-7273-4E78-AA55-03BD7E2E038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3" name="PlaceHolder 3"/>
          <p:cNvSpPr>
            <a:spLocks noGrp="1"/>
          </p:cNvSpPr>
          <p:nvPr>
            <p:ph type="sldNum" idx="7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FDC304-466D-49D7-BE18-1E2203088FBF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4E53573-5075-43EE-84FC-0A35C41EB1C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A582FE-7D82-44DD-82DB-374A8E68EEC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2FB7ABE-1A81-4BD5-A5E0-CAA1E17A845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ldImg"/>
          </p:nvPr>
        </p:nvSpPr>
        <p:spPr>
          <a:xfrm>
            <a:off x="622440" y="1143000"/>
            <a:ext cx="5612760" cy="3085560"/>
          </a:xfrm>
          <a:prstGeom prst="rect">
            <a:avLst/>
          </a:prstGeom>
          <a:ln w="0">
            <a:noFill/>
          </a:ln>
        </p:spPr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2DEF9D8-FB74-4CA2-B0E1-3E41A01B49F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E788E8-61B5-4829-BE99-A0FC8486A4C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BE2E67-D735-4ECA-9B7B-C45372C79F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71C8E44-2517-4313-BD8C-B6066DECE3E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/>
          <p:cNvSpPr/>
          <p:nvPr/>
        </p:nvSpPr>
        <p:spPr>
          <a:xfrm>
            <a:off x="0" y="0"/>
            <a:ext cx="18718920" cy="10286280"/>
          </a:xfrm>
          <a:custGeom>
            <a:avLst/>
            <a:gdLst>
              <a:gd name="textAreaLeft" fmla="*/ 0 w 18718920"/>
              <a:gd name="textAreaRight" fmla="*/ 18719640 w 18718920"/>
              <a:gd name="textAreaTop" fmla="*/ 0 h 10286280"/>
              <a:gd name="textAreaBottom" fmla="*/ 10287000 h 1028628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/>
          <p:cNvSpPr/>
          <p:nvPr/>
        </p:nvSpPr>
        <p:spPr>
          <a:xfrm>
            <a:off x="0" y="0"/>
            <a:ext cx="18718920" cy="10286280"/>
          </a:xfrm>
          <a:custGeom>
            <a:avLst/>
            <a:gdLst>
              <a:gd name="textAreaLeft" fmla="*/ 0 w 18718920"/>
              <a:gd name="textAreaRight" fmla="*/ 18719640 w 18718920"/>
              <a:gd name="textAreaTop" fmla="*/ 0 h 10286280"/>
              <a:gd name="textAreaBottom" fmla="*/ 10287000 h 1028628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718920" cy="10286280"/>
          </a:xfrm>
          <a:custGeom>
            <a:avLst/>
            <a:gdLst>
              <a:gd name="textAreaLeft" fmla="*/ 0 w 18718920"/>
              <a:gd name="textAreaRight" fmla="*/ 18719640 w 18718920"/>
              <a:gd name="textAreaTop" fmla="*/ 0 h 10286280"/>
              <a:gd name="textAreaBottom" fmla="*/ 10287000 h 1028628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 Hea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97880" y="6356520"/>
            <a:ext cx="2963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70788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9FF44C-BC6E-48AB-82F8-B495C8D05CEA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6800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35640" y="1131480"/>
            <a:ext cx="1684692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ftr" idx="4"/>
          </p:nvPr>
        </p:nvSpPr>
        <p:spPr>
          <a:xfrm>
            <a:off x="3197880" y="6356520"/>
            <a:ext cx="2963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sldNum" idx="5"/>
          </p:nvPr>
        </p:nvSpPr>
        <p:spPr>
          <a:xfrm>
            <a:off x="670788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FAEFD4D-8E2B-4B77-A2E5-8FFAE3F9F8EC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dt" idx="6"/>
          </p:nvPr>
        </p:nvSpPr>
        <p:spPr>
          <a:xfrm>
            <a:off x="46800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6920" cy="1717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 vert="eaVert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ftr" idx="7"/>
          </p:nvPr>
        </p:nvSpPr>
        <p:spPr>
          <a:xfrm>
            <a:off x="3197880" y="6356520"/>
            <a:ext cx="2963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8"/>
          </p:nvPr>
        </p:nvSpPr>
        <p:spPr>
          <a:xfrm>
            <a:off x="670788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B1493D-010C-48FF-A0E1-26EBFA61E1BE}" type="slidenum">
              <a:rPr b="0" lang="en-US" sz="123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3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dt" idx="9"/>
          </p:nvPr>
        </p:nvSpPr>
        <p:spPr>
          <a:xfrm>
            <a:off x="468000" y="6356520"/>
            <a:ext cx="21834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  <p:sldLayoutId id="2147483656" r:id="rId3"/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"/>
          <p:cNvSpPr/>
          <p:nvPr/>
        </p:nvSpPr>
        <p:spPr>
          <a:xfrm>
            <a:off x="0" y="0"/>
            <a:ext cx="18718920" cy="10286280"/>
          </a:xfrm>
          <a:custGeom>
            <a:avLst/>
            <a:gdLst>
              <a:gd name="textAreaLeft" fmla="*/ 0 w 18718920"/>
              <a:gd name="textAreaRight" fmla="*/ 18719640 w 18718920"/>
              <a:gd name="textAreaTop" fmla="*/ 0 h 10286280"/>
              <a:gd name="textAreaBottom" fmla="*/ 10287000 h 10286280"/>
            </a:gdLst>
            <a:ahLst/>
            <a:cxnLst/>
            <a:rect l="textAreaLeft" t="textAreaTop" r="textAreaRight" b="textAreaBottom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rgbClr val="000000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35640" y="410400"/>
            <a:ext cx="1684728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935640" y="2406960"/>
            <a:ext cx="1684728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3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7.png"/><Relationship Id="rId6" Type="http://schemas.openxmlformats.org/officeDocument/2006/relationships/hyperlink" Target="https://www.linkedin.com/in/mitchelkoster/" TargetMode="External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github.com/mitchelkoster/vacay-gaurdian/blob/main/utils/storage.go" TargetMode="External"/><Relationship Id="rId4" Type="http://schemas.openxmlformats.org/officeDocument/2006/relationships/image" Target="../media/image52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7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8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1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2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pastebin.com/fbW8wUZ7" TargetMode="External"/><Relationship Id="rId4" Type="http://schemas.openxmlformats.org/officeDocument/2006/relationships/image" Target="../media/image73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79.png"/><Relationship Id="rId7" Type="http://schemas.openxmlformats.org/officeDocument/2006/relationships/hyperlink" Target="https://refactoring.guru/design-patterns/observer" TargetMode="External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hyperlink" Target="https://refactoring.guru/design-patterns/observer" TargetMode="External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hyperlink" Target="https://refactoring.guru/design-patterns/observer" TargetMode="External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5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54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svg"/><Relationship Id="rId3" Type="http://schemas.openxmlformats.org/officeDocument/2006/relationships/hyperlink" Target="https://pastebin.com/9r9ADsaQ" TargetMode="External"/><Relationship Id="rId4" Type="http://schemas.openxmlformats.org/officeDocument/2006/relationships/hyperlink" Target="https://pkg.go.dev/net/http" TargetMode="External"/><Relationship Id="rId5" Type="http://schemas.openxmlformats.org/officeDocument/2006/relationships/hyperlink" Target="https://pkg.go.dev/encoding/csv" TargetMode="External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5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hyperlink" Target="https://gobyexample.com/" TargetMode="External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hyperlink" Target="https://go.dev/" TargetMode="External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image" Target="../media/image3.png"/><Relationship Id="rId4" Type="http://schemas.openxmlformats.org/officeDocument/2006/relationships/image" Target="../media/image4.sv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2"/>
          <p:cNvSpPr/>
          <p:nvPr/>
        </p:nvSpPr>
        <p:spPr>
          <a:xfrm>
            <a:off x="1130040" y="3277080"/>
            <a:ext cx="11354040" cy="30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InHolland Golang 2025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A hands-on introduction to Go in </a:t>
            </a:r>
            <a:br>
              <a:rPr sz="4160"/>
            </a:b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one day!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6" name="Group 3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37" name="Freeform 4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38" name="Freeform 5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cxnSp>
        <p:nvCxnSpPr>
          <p:cNvPr id="39" name="Straight Connector 5"/>
          <p:cNvCxnSpPr/>
          <p:nvPr/>
        </p:nvCxnSpPr>
        <p:spPr>
          <a:xfrm flipH="1">
            <a:off x="1130040" y="6667200"/>
            <a:ext cx="8382960" cy="720"/>
          </a:xfrm>
          <a:prstGeom prst="straightConnector1">
            <a:avLst/>
          </a:prstGeom>
          <a:ln w="76320">
            <a:solidFill>
              <a:srgbClr val="eeece1"/>
            </a:solidFill>
            <a:round/>
          </a:ln>
        </p:spPr>
      </p:cxnSp>
      <p:sp>
        <p:nvSpPr>
          <p:cNvPr id="40" name="TextBox 11"/>
          <p:cNvSpPr/>
          <p:nvPr/>
        </p:nvSpPr>
        <p:spPr>
          <a:xfrm>
            <a:off x="1053000" y="6797520"/>
            <a:ext cx="9358560" cy="109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chemeClr val="accent4"/>
                </a:solidFill>
                <a:effectLst/>
                <a:uFillTx/>
                <a:latin typeface="Poppins Semi-Bold"/>
                <a:ea typeface="DejaVu Sans"/>
              </a:rPr>
              <a:t>Mitchel Koster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TextBox 7"/>
          <p:cNvSpPr/>
          <p:nvPr/>
        </p:nvSpPr>
        <p:spPr>
          <a:xfrm>
            <a:off x="10462320" y="9408240"/>
            <a:ext cx="82105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chemeClr val="accent1"/>
                </a:solidFill>
                <a:effectLst/>
                <a:uFillTx/>
                <a:latin typeface="Calibri"/>
                <a:ea typeface="DejaVu Sans"/>
              </a:rPr>
              <a:t>https://github.com/mitchelkoster/inholland-2025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2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98" name="TextBox 32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Getting familiar with Go CLI tools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Freeform 3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00" name="TextBox 33"/>
          <p:cNvSpPr/>
          <p:nvPr/>
        </p:nvSpPr>
        <p:spPr>
          <a:xfrm>
            <a:off x="2057400" y="2286000"/>
            <a:ext cx="8000640" cy="66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The Go Tool kit is awesome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run main.go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compile &amp; run a program quickly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build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binary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fmt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 format code automatically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doc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view documentation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test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run tests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Tests can do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–benchmarks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spcBef>
                <a:spcPts val="624"/>
              </a:spcBef>
              <a:spcAft>
                <a:spcPts val="425"/>
              </a:spcAft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more!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2" name="" descr=""/>
          <p:cNvPicPr/>
          <p:nvPr/>
        </p:nvPicPr>
        <p:blipFill>
          <a:blip r:embed="rId6"/>
          <a:stretch/>
        </p:blipFill>
        <p:spPr>
          <a:xfrm>
            <a:off x="10287000" y="2514600"/>
            <a:ext cx="7589520" cy="3684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3" name="" descr=""/>
          <p:cNvPicPr/>
          <p:nvPr/>
        </p:nvPicPr>
        <p:blipFill>
          <a:blip r:embed="rId7"/>
          <a:stretch/>
        </p:blipFill>
        <p:spPr>
          <a:xfrm>
            <a:off x="10287000" y="6629400"/>
            <a:ext cx="7543440" cy="2847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2791440" y="9372600"/>
            <a:ext cx="6352560" cy="45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env GOOS=darwin GOARCH=amd64 go build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Courier New"/>
              <a:ea typeface="Courier New"/>
            </a:endParaRPr>
          </a:p>
        </p:txBody>
      </p:sp>
      <p:sp>
        <p:nvSpPr>
          <p:cNvPr id="105" name=""/>
          <p:cNvSpPr txBox="1"/>
          <p:nvPr/>
        </p:nvSpPr>
        <p:spPr>
          <a:xfrm>
            <a:off x="2743200" y="8976960"/>
            <a:ext cx="6172200" cy="395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To build  for a different environment: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reeform 3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07" name="TextBox 34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Understand Go Modules and Packages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8" name="Freeform 3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09" name="TextBox 35"/>
          <p:cNvSpPr/>
          <p:nvPr/>
        </p:nvSpPr>
        <p:spPr>
          <a:xfrm>
            <a:off x="2057400" y="2286000"/>
            <a:ext cx="7086240" cy="9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Go Modules &amp; Packages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module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Go project or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“container of dependencies” (third party code).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package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is a “name space” within your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To import a module: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Initialize your project as module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the go tool kit to “get” code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buClr>
                <a:srgbClr val="ffffff"/>
              </a:buClr>
              <a:buFont typeface="OpenSymbol"/>
              <a:buAutoNum type="arabicParenR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Maintain dependencies in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go.mod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" descr=""/>
          <p:cNvPicPr/>
          <p:nvPr/>
        </p:nvPicPr>
        <p:blipFill>
          <a:blip r:embed="rId6"/>
          <a:stretch/>
        </p:blipFill>
        <p:spPr>
          <a:xfrm>
            <a:off x="9277200" y="3657600"/>
            <a:ext cx="8553240" cy="190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" descr=""/>
          <p:cNvPicPr/>
          <p:nvPr/>
        </p:nvPicPr>
        <p:blipFill>
          <a:blip r:embed="rId7"/>
          <a:stretch/>
        </p:blipFill>
        <p:spPr>
          <a:xfrm>
            <a:off x="9045360" y="5710320"/>
            <a:ext cx="8785080" cy="3661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11658600" y="9601200"/>
            <a:ext cx="418248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https://github.com/fatih/color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6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0x02 - Language basics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5" name="Group 5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116" name="Freeform 16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117" name="Freeform 17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18" name="TextBox 17"/>
          <p:cNvSpPr/>
          <p:nvPr/>
        </p:nvSpPr>
        <p:spPr>
          <a:xfrm>
            <a:off x="914400" y="4390920"/>
            <a:ext cx="10972080" cy="295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Minimal building blocks for writing simple programs: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Variables, constants &amp; data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Control flows &amp; Defer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reeform 3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20" name="TextBox 4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Freeform 3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22" name="TextBox 42"/>
          <p:cNvSpPr/>
          <p:nvPr/>
        </p:nvSpPr>
        <p:spPr>
          <a:xfrm>
            <a:off x="2971800" y="1649160"/>
            <a:ext cx="548604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Basic Data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has very few data types.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>
            <a:off x="3515760" y="3706560"/>
            <a:ext cx="3799080" cy="5920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5" name="TextBox 43"/>
          <p:cNvSpPr/>
          <p:nvPr/>
        </p:nvSpPr>
        <p:spPr>
          <a:xfrm>
            <a:off x="8686800" y="1600200"/>
            <a:ext cx="8229240" cy="533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Variables and variable Declaration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There is some quirks to variables.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7"/>
          <a:stretch/>
        </p:blipFill>
        <p:spPr>
          <a:xfrm>
            <a:off x="9144360" y="3632400"/>
            <a:ext cx="7555320" cy="368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8"/>
          <a:stretch/>
        </p:blipFill>
        <p:spPr>
          <a:xfrm>
            <a:off x="9144360" y="7704000"/>
            <a:ext cx="7151760" cy="16686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Freeform 3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29" name="TextBox 38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Variables, Constants &amp;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Freeform 3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31" name="TextBox 39"/>
          <p:cNvSpPr/>
          <p:nvPr/>
        </p:nvSpPr>
        <p:spPr>
          <a:xfrm>
            <a:off x="2971800" y="1649160"/>
            <a:ext cx="1234404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Constants  and Global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As in other languages, constants are immutable when initialized.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6"/>
          <a:stretch/>
        </p:blipFill>
        <p:spPr>
          <a:xfrm>
            <a:off x="3429000" y="3657600"/>
            <a:ext cx="8550360" cy="1560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" descr=""/>
          <p:cNvPicPr/>
          <p:nvPr/>
        </p:nvPicPr>
        <p:blipFill>
          <a:blip r:embed="rId7"/>
          <a:stretch/>
        </p:blipFill>
        <p:spPr>
          <a:xfrm>
            <a:off x="3429360" y="6647400"/>
            <a:ext cx="8457840" cy="2496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5" name=""/>
          <p:cNvSpPr txBox="1"/>
          <p:nvPr/>
        </p:nvSpPr>
        <p:spPr>
          <a:xfrm>
            <a:off x="3429000" y="5947200"/>
            <a:ext cx="8129160" cy="700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Global variables (must use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var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 can be redeclared in the context of a scope.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Freeform 3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37" name="TextBox 40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Freeform 4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39" name="TextBox 44"/>
          <p:cNvSpPr/>
          <p:nvPr/>
        </p:nvSpPr>
        <p:spPr>
          <a:xfrm>
            <a:off x="2971800" y="1649160"/>
            <a:ext cx="14172840" cy="47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If statements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Are no different from what you are used to, minus the parenthesis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( 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6"/>
          <a:stretch/>
        </p:blipFill>
        <p:spPr>
          <a:xfrm>
            <a:off x="3535200" y="3886200"/>
            <a:ext cx="10180440" cy="5657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reeform 4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43" name="TextBox 45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Freeform 4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45" name="TextBox 46"/>
          <p:cNvSpPr/>
          <p:nvPr/>
        </p:nvSpPr>
        <p:spPr>
          <a:xfrm>
            <a:off x="2971800" y="1649160"/>
            <a:ext cx="14172840" cy="46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run on much more than just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integers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6"/>
          <a:stretch/>
        </p:blipFill>
        <p:spPr>
          <a:xfrm>
            <a:off x="3657600" y="3849120"/>
            <a:ext cx="8865720" cy="36943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Freeform 4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49" name="TextBox 4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Freeform 4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51" name="TextBox 48"/>
          <p:cNvSpPr/>
          <p:nvPr/>
        </p:nvSpPr>
        <p:spPr>
          <a:xfrm>
            <a:off x="2971800" y="1649160"/>
            <a:ext cx="14172840" cy="46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perform calculations in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this reduces overhead.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6"/>
          <a:stretch/>
        </p:blipFill>
        <p:spPr>
          <a:xfrm>
            <a:off x="3468240" y="3753720"/>
            <a:ext cx="6589800" cy="52372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4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55" name="TextBox 4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Freeform 4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57" name="TextBox 50"/>
          <p:cNvSpPr/>
          <p:nvPr/>
        </p:nvSpPr>
        <p:spPr>
          <a:xfrm>
            <a:off x="2971800" y="1649160"/>
            <a:ext cx="14172840" cy="46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Or create switches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without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conditions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 place of long if-else statements.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59" name="" descr=""/>
          <p:cNvPicPr/>
          <p:nvPr/>
        </p:nvPicPr>
        <p:blipFill>
          <a:blip r:embed="rId6"/>
          <a:stretch/>
        </p:blipFill>
        <p:spPr>
          <a:xfrm>
            <a:off x="3639600" y="3886200"/>
            <a:ext cx="7787520" cy="4571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4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61" name="TextBox 5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Freeform 4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63" name="TextBox 52"/>
          <p:cNvSpPr/>
          <p:nvPr/>
        </p:nvSpPr>
        <p:spPr>
          <a:xfrm>
            <a:off x="2971800" y="1649160"/>
            <a:ext cx="14172840" cy="46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Switches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multiple condition meet in one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case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5" name="" descr=""/>
          <p:cNvPicPr/>
          <p:nvPr/>
        </p:nvPicPr>
        <p:blipFill>
          <a:blip r:embed="rId6"/>
          <a:stretch/>
        </p:blipFill>
        <p:spPr>
          <a:xfrm>
            <a:off x="3657600" y="3696840"/>
            <a:ext cx="7083720" cy="29325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20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0x00 - Introduction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3" name="Group 11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44" name="Freeform 116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45" name="Freeform 117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6" name="TextBox 122"/>
          <p:cNvSpPr/>
          <p:nvPr/>
        </p:nvSpPr>
        <p:spPr>
          <a:xfrm>
            <a:off x="685800" y="4208040"/>
            <a:ext cx="109720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Whoami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will we learn?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is Golang?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Useful resources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reeform 4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67" name="TextBox 5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8" name="Freeform 5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69" name="TextBox 54"/>
          <p:cNvSpPr/>
          <p:nvPr/>
        </p:nvSpPr>
        <p:spPr>
          <a:xfrm>
            <a:off x="2971800" y="1649160"/>
            <a:ext cx="14172840" cy="460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 loops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There is nothing new about a 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loop.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6"/>
          <a:stretch/>
        </p:blipFill>
        <p:spPr>
          <a:xfrm>
            <a:off x="3657600" y="3858480"/>
            <a:ext cx="5028840" cy="25930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reeform 5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73" name="TextBox 55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4" name="Freeform 5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75" name="TextBox 56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Other than it’s the only loop you’ll ever need, while do we have a while syntax?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7" name="" descr=""/>
          <p:cNvPicPr/>
          <p:nvPr/>
        </p:nvPicPr>
        <p:blipFill>
          <a:blip r:embed="rId6"/>
          <a:stretch/>
        </p:blipFill>
        <p:spPr>
          <a:xfrm>
            <a:off x="3429000" y="3925080"/>
            <a:ext cx="4800240" cy="2475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7"/>
          <a:stretch/>
        </p:blipFill>
        <p:spPr>
          <a:xfrm>
            <a:off x="6700320" y="6622920"/>
            <a:ext cx="4957920" cy="297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8"/>
          <a:stretch/>
        </p:blipFill>
        <p:spPr>
          <a:xfrm>
            <a:off x="9632520" y="3886200"/>
            <a:ext cx="6140520" cy="2285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reeform 5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81" name="TextBox 5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Control Flow &amp; Defer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2" name="Freeform 5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83" name="TextBox 58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For: One loop to rule them all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loops can do iteration to, even over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built-in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types, it’s essentially an </a:t>
            </a:r>
            <a:r>
              <a:rPr b="0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for each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5" name="" descr=""/>
          <p:cNvPicPr/>
          <p:nvPr/>
        </p:nvPicPr>
        <p:blipFill>
          <a:blip r:embed="rId6"/>
          <a:stretch/>
        </p:blipFill>
        <p:spPr>
          <a:xfrm>
            <a:off x="3711240" y="3886200"/>
            <a:ext cx="4258080" cy="228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6" name="" descr=""/>
          <p:cNvPicPr/>
          <p:nvPr/>
        </p:nvPicPr>
        <p:blipFill>
          <a:blip r:embed="rId7"/>
          <a:stretch/>
        </p:blipFill>
        <p:spPr>
          <a:xfrm>
            <a:off x="8556480" y="3882960"/>
            <a:ext cx="6428520" cy="25174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5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88" name="TextBox 5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Freeform 5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190" name="TextBox 60"/>
          <p:cNvSpPr/>
          <p:nvPr/>
        </p:nvSpPr>
        <p:spPr>
          <a:xfrm>
            <a:off x="2971800" y="1649160"/>
            <a:ext cx="14172840" cy="497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every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parameter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name first, type second.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Return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 value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at the END of the function header.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" descr=""/>
          <p:cNvPicPr/>
          <p:nvPr/>
        </p:nvPicPr>
        <p:blipFill>
          <a:blip r:embed="rId6"/>
          <a:stretch/>
        </p:blipFill>
        <p:spPr>
          <a:xfrm>
            <a:off x="3429000" y="4572000"/>
            <a:ext cx="7731720" cy="2057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3" name="" descr=""/>
          <p:cNvPicPr/>
          <p:nvPr/>
        </p:nvPicPr>
        <p:blipFill>
          <a:blip r:embed="rId7"/>
          <a:stretch/>
        </p:blipFill>
        <p:spPr>
          <a:xfrm>
            <a:off x="13030200" y="3200400"/>
            <a:ext cx="3742560" cy="1433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4" name="" descr=""/>
          <p:cNvPicPr/>
          <p:nvPr/>
        </p:nvPicPr>
        <p:blipFill>
          <a:blip r:embed="rId8"/>
          <a:stretch/>
        </p:blipFill>
        <p:spPr>
          <a:xfrm>
            <a:off x="13030200" y="5029200"/>
            <a:ext cx="4475520" cy="4367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5" name=""/>
          <p:cNvSpPr/>
          <p:nvPr/>
        </p:nvSpPr>
        <p:spPr>
          <a:xfrm>
            <a:off x="16459200" y="3886200"/>
            <a:ext cx="685800" cy="1371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9"/>
          <a:stretch/>
        </p:blipFill>
        <p:spPr>
          <a:xfrm>
            <a:off x="3328920" y="7926480"/>
            <a:ext cx="8329320" cy="1445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7" name=""/>
          <p:cNvSpPr/>
          <p:nvPr/>
        </p:nvSpPr>
        <p:spPr>
          <a:xfrm flipH="1">
            <a:off x="10515600" y="4343400"/>
            <a:ext cx="2971800" cy="3886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Freeform 5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199" name="TextBox 6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Freeform 5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01" name="TextBox 62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Multiple returns &amp; Named returns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It’s also possible to return more than one value, and even do returns based on name.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3" name="" descr=""/>
          <p:cNvPicPr/>
          <p:nvPr/>
        </p:nvPicPr>
        <p:blipFill>
          <a:blip r:embed="rId6"/>
          <a:stretch/>
        </p:blipFill>
        <p:spPr>
          <a:xfrm>
            <a:off x="3525480" y="3657600"/>
            <a:ext cx="5211720" cy="54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" descr=""/>
          <p:cNvPicPr/>
          <p:nvPr/>
        </p:nvPicPr>
        <p:blipFill>
          <a:blip r:embed="rId7"/>
          <a:stretch/>
        </p:blipFill>
        <p:spPr>
          <a:xfrm>
            <a:off x="9507240" y="3657600"/>
            <a:ext cx="5817240" cy="5486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5" name="" descr=""/>
          <p:cNvPicPr/>
          <p:nvPr/>
        </p:nvPicPr>
        <p:blipFill>
          <a:blip r:embed="rId8"/>
          <a:stretch/>
        </p:blipFill>
        <p:spPr>
          <a:xfrm>
            <a:off x="6530040" y="9372600"/>
            <a:ext cx="6499800" cy="694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6" name=""/>
          <p:cNvSpPr/>
          <p:nvPr/>
        </p:nvSpPr>
        <p:spPr>
          <a:xfrm>
            <a:off x="5715000" y="8915400"/>
            <a:ext cx="81504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207" name=""/>
          <p:cNvSpPr/>
          <p:nvPr/>
        </p:nvSpPr>
        <p:spPr>
          <a:xfrm flipH="1">
            <a:off x="11887200" y="8915400"/>
            <a:ext cx="68580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reeform 5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09" name="TextBox 6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0" name="Freeform 6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11" name="TextBox 64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Variadic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you need to supply dynamic  range of arguments for a function, you can use variadic functions.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3" name="" descr=""/>
          <p:cNvPicPr/>
          <p:nvPr/>
        </p:nvPicPr>
        <p:blipFill>
          <a:blip r:embed="rId6"/>
          <a:stretch/>
        </p:blipFill>
        <p:spPr>
          <a:xfrm>
            <a:off x="3429000" y="3657600"/>
            <a:ext cx="9065880" cy="2901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7"/>
          <a:stretch/>
        </p:blipFill>
        <p:spPr>
          <a:xfrm>
            <a:off x="6437880" y="7311240"/>
            <a:ext cx="8192160" cy="1176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5" name=""/>
          <p:cNvSpPr/>
          <p:nvPr/>
        </p:nvSpPr>
        <p:spPr>
          <a:xfrm>
            <a:off x="9829800" y="6331320"/>
            <a:ext cx="1143000" cy="11430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Freeform 6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17" name="TextBox 65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Functions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8" name="Freeform 6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19" name="TextBox 66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Anonymous functions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Anonymous functions can be called in line, used as callbacks, etc.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1" name="" descr=""/>
          <p:cNvPicPr/>
          <p:nvPr/>
        </p:nvPicPr>
        <p:blipFill>
          <a:blip r:embed="rId6"/>
          <a:stretch/>
        </p:blipFill>
        <p:spPr>
          <a:xfrm>
            <a:off x="3657600" y="3846960"/>
            <a:ext cx="5170680" cy="2782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" descr=""/>
          <p:cNvPicPr/>
          <p:nvPr/>
        </p:nvPicPr>
        <p:blipFill>
          <a:blip r:embed="rId7"/>
          <a:stretch/>
        </p:blipFill>
        <p:spPr>
          <a:xfrm>
            <a:off x="9372600" y="3886560"/>
            <a:ext cx="5964480" cy="15998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Box 20"/>
          <p:cNvSpPr/>
          <p:nvPr/>
        </p:nvSpPr>
        <p:spPr>
          <a:xfrm>
            <a:off x="1130040" y="3277080"/>
            <a:ext cx="1601460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0x03 - Files &amp; Error handling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24" name="Group 7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225" name="Freeform 21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226" name="Freeform 22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27" name="TextBox 21"/>
          <p:cNvSpPr/>
          <p:nvPr/>
        </p:nvSpPr>
        <p:spPr>
          <a:xfrm>
            <a:off x="914400" y="4390920"/>
            <a:ext cx="10972080" cy="350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handles some things differently, so let’s discuss them while learning how to read files so and get accustomed to error handling.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“Go way” of error handling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Opening files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Reading and Writing to files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Freeform 6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29" name="TextBox 7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0" name="Freeform 6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31" name="TextBox 72"/>
          <p:cNvSpPr/>
          <p:nvPr/>
        </p:nvSpPr>
        <p:spPr>
          <a:xfrm>
            <a:off x="2971800" y="1649160"/>
            <a:ext cx="10744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Idiomatic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Observe the idiomatic way of error handling, functions will often return an error.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3" name="" descr=""/>
          <p:cNvPicPr/>
          <p:nvPr/>
        </p:nvPicPr>
        <p:blipFill>
          <a:blip r:embed="rId6"/>
          <a:stretch/>
        </p:blipFill>
        <p:spPr>
          <a:xfrm>
            <a:off x="5029200" y="6744600"/>
            <a:ext cx="12219120" cy="262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34" name="" descr=""/>
          <p:cNvPicPr/>
          <p:nvPr/>
        </p:nvPicPr>
        <p:blipFill>
          <a:blip r:embed="rId7"/>
          <a:stretch/>
        </p:blipFill>
        <p:spPr>
          <a:xfrm>
            <a:off x="3528000" y="3638880"/>
            <a:ext cx="5844240" cy="253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5" name=""/>
          <p:cNvSpPr/>
          <p:nvPr/>
        </p:nvSpPr>
        <p:spPr>
          <a:xfrm>
            <a:off x="8686800" y="5943600"/>
            <a:ext cx="6858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6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37" name="TextBox 7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The “Go way” of error handling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Freeform 7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39" name="TextBox 74"/>
          <p:cNvSpPr/>
          <p:nvPr/>
        </p:nvSpPr>
        <p:spPr>
          <a:xfrm>
            <a:off x="2971800" y="1649160"/>
            <a:ext cx="11658600" cy="438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errors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Custom errors can be made, you choose the level of granularity.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1" name="" descr=""/>
          <p:cNvPicPr/>
          <p:nvPr/>
        </p:nvPicPr>
        <p:blipFill>
          <a:blip r:embed="rId6"/>
          <a:stretch/>
        </p:blipFill>
        <p:spPr>
          <a:xfrm>
            <a:off x="10627920" y="3728880"/>
            <a:ext cx="6288120" cy="5414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" descr=""/>
          <p:cNvPicPr/>
          <p:nvPr/>
        </p:nvPicPr>
        <p:blipFill>
          <a:blip r:embed="rId7"/>
          <a:stretch/>
        </p:blipFill>
        <p:spPr>
          <a:xfrm>
            <a:off x="3429000" y="3744360"/>
            <a:ext cx="6629040" cy="46191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8" name="TextBox 4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Whoami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" name="Freeform 19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0" name="TextBox 4"/>
          <p:cNvSpPr/>
          <p:nvPr/>
        </p:nvSpPr>
        <p:spPr>
          <a:xfrm>
            <a:off x="1730160" y="2173680"/>
            <a:ext cx="914328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About Me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Chief Security Researcher @ Breachlock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Background in Software Development &amp; Embedded Systems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Pentester, Red Teamer, Software Developer &amp; Mentor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A passion for learning how things work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1" name="Picture 6" descr="Mitchel Koster - Chief Security Researcher"/>
          <p:cNvPicPr/>
          <p:nvPr/>
        </p:nvPicPr>
        <p:blipFill>
          <a:blip r:embed="rId5"/>
          <a:stretch/>
        </p:blipFill>
        <p:spPr>
          <a:xfrm>
            <a:off x="10350360" y="2173680"/>
            <a:ext cx="5409360" cy="5409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TextBox 13"/>
          <p:cNvSpPr/>
          <p:nvPr/>
        </p:nvSpPr>
        <p:spPr>
          <a:xfrm>
            <a:off x="1739880" y="5485320"/>
            <a:ext cx="9361080" cy="338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Certifications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OSCP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OSCE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CREST: CPSA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OpenSymbol"/>
              <a:buChar char="-"/>
            </a:pPr>
            <a:r>
              <a:rPr b="0" lang="nl-NL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DejaVu Sans"/>
              </a:rPr>
              <a:t>CREST: CRPT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53" name="Straight Connector 14"/>
          <p:cNvCxnSpPr/>
          <p:nvPr/>
        </p:nvCxnSpPr>
        <p:spPr>
          <a:xfrm>
            <a:off x="1587240" y="1913760"/>
            <a:ext cx="720" cy="7163640"/>
          </a:xfrm>
          <a:prstGeom prst="straightConnector1">
            <a:avLst/>
          </a:prstGeom>
          <a:ln w="76320">
            <a:solidFill>
              <a:srgbClr val="eeece1"/>
            </a:solidFill>
            <a:round/>
          </a:ln>
        </p:spPr>
      </p:cxnSp>
      <p:sp>
        <p:nvSpPr>
          <p:cNvPr id="54" name="TextBox 5"/>
          <p:cNvSpPr/>
          <p:nvPr/>
        </p:nvSpPr>
        <p:spPr>
          <a:xfrm>
            <a:off x="9798480" y="7730640"/>
            <a:ext cx="65134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150000"/>
              </a:lnSpc>
            </a:pPr>
            <a:r>
              <a:rPr b="0" lang="en-NL" sz="2400" strike="noStrike" u="sng">
                <a:solidFill>
                  <a:srgbClr val="729fcf"/>
                </a:solidFill>
                <a:effectLst/>
                <a:uFillTx/>
                <a:latin typeface="Calibri"/>
                <a:ea typeface="DejaVu Sans"/>
                <a:hlinkClick r:id="rId6"/>
              </a:rPr>
              <a:t>https://www.linkedin.com/in/mitchelkoster/</a:t>
            </a:r>
            <a:endParaRPr b="0" lang="en-US" sz="2400" strike="noStrike" u="none">
              <a:solidFill>
                <a:srgbClr val="729fcf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Freeform 6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44" name="TextBox 6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Opening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5" name="Freeform 6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46" name="TextBox 68"/>
          <p:cNvSpPr/>
          <p:nvPr/>
        </p:nvSpPr>
        <p:spPr>
          <a:xfrm>
            <a:off x="2971800" y="1649160"/>
            <a:ext cx="10744200" cy="439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Opening Files for Reading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 files for reading by obtaining a file handler. What does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defer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do again?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8" name="" descr=""/>
          <p:cNvPicPr/>
          <p:nvPr/>
        </p:nvPicPr>
        <p:blipFill>
          <a:blip r:embed="rId6"/>
          <a:stretch/>
        </p:blipFill>
        <p:spPr>
          <a:xfrm>
            <a:off x="3566160" y="3753360"/>
            <a:ext cx="5348880" cy="228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9" name="" descr=""/>
          <p:cNvPicPr/>
          <p:nvPr/>
        </p:nvPicPr>
        <p:blipFill>
          <a:blip r:embed="rId7"/>
          <a:stretch/>
        </p:blipFill>
        <p:spPr>
          <a:xfrm>
            <a:off x="3429000" y="6858000"/>
            <a:ext cx="9520200" cy="1846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0" name=""/>
          <p:cNvSpPr/>
          <p:nvPr/>
        </p:nvSpPr>
        <p:spPr>
          <a:xfrm>
            <a:off x="3443040" y="6462360"/>
            <a:ext cx="70725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can use 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OpenFile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function for more control.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Freeform 6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52" name="TextBox 6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Reading &amp; Writing to files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3" name="Freeform 6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54" name="TextBox 70"/>
          <p:cNvSpPr/>
          <p:nvPr/>
        </p:nvSpPr>
        <p:spPr>
          <a:xfrm>
            <a:off x="2971800" y="1649160"/>
            <a:ext cx="141728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Reading and Writing to files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Reading and writing to files is simple, dump in memory, use buffers, just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defer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and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flush buffers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6" name="" descr=""/>
          <p:cNvPicPr/>
          <p:nvPr/>
        </p:nvPicPr>
        <p:blipFill>
          <a:blip r:embed="rId6"/>
          <a:stretch/>
        </p:blipFill>
        <p:spPr>
          <a:xfrm>
            <a:off x="3429000" y="3782880"/>
            <a:ext cx="6496920" cy="3303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" descr=""/>
          <p:cNvPicPr/>
          <p:nvPr/>
        </p:nvPicPr>
        <p:blipFill>
          <a:blip r:embed="rId7"/>
          <a:stretch/>
        </p:blipFill>
        <p:spPr>
          <a:xfrm>
            <a:off x="10744200" y="3778200"/>
            <a:ext cx="5845320" cy="5822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Box 114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Spot my mistake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9" name="Freeform 112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60" name="TextBox 115"/>
          <p:cNvSpPr/>
          <p:nvPr/>
        </p:nvSpPr>
        <p:spPr>
          <a:xfrm>
            <a:off x="914400" y="4127040"/>
            <a:ext cx="10972080" cy="355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 made a mistake writing my first Go program. Can you spot it?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Explain what my function does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What go principle did I not follow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https://github.com/mitchelkoster/vacay-gaurdian/blob/main/utils/storage.go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4"/>
          <a:stretch/>
        </p:blipFill>
        <p:spPr>
          <a:xfrm>
            <a:off x="11430000" y="3134880"/>
            <a:ext cx="6728760" cy="6008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18"/>
          <p:cNvSpPr/>
          <p:nvPr/>
        </p:nvSpPr>
        <p:spPr>
          <a:xfrm>
            <a:off x="1130040" y="3277080"/>
            <a:ext cx="1601460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0x04 - Advanced data types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63" name="Group 6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264" name="Freeform 18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265" name="Freeform 20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66" name="TextBox 19"/>
          <p:cNvSpPr/>
          <p:nvPr/>
        </p:nvSpPr>
        <p:spPr>
          <a:xfrm>
            <a:off x="914400" y="4390920"/>
            <a:ext cx="10972080" cy="241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more advanced structures so you can start building complex programs.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Slices, maps, enums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Structs and custom types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reeform 7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68" name="TextBox 75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Freeform 7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0" name="TextBox 76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allows us to have collections of any size. The syntax is very similar to arrays.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8749080" cy="32000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Freeform 7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74" name="TextBox 7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5" name="Freeform 7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76" name="TextBox 78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you wan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add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to a slice you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append()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you cannot use the array syntax!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8" name="" descr=""/>
          <p:cNvPicPr/>
          <p:nvPr/>
        </p:nvPicPr>
        <p:blipFill>
          <a:blip r:embed="rId6"/>
          <a:stretch/>
        </p:blipFill>
        <p:spPr>
          <a:xfrm>
            <a:off x="3429000" y="3722400"/>
            <a:ext cx="5992560" cy="2906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9" name="" descr=""/>
          <p:cNvPicPr/>
          <p:nvPr/>
        </p:nvPicPr>
        <p:blipFill>
          <a:blip r:embed="rId7"/>
          <a:stretch/>
        </p:blipFill>
        <p:spPr>
          <a:xfrm>
            <a:off x="9829800" y="5112720"/>
            <a:ext cx="7086240" cy="425952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reeform 7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81" name="TextBox 7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2" name="Freeform 7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83" name="TextBox 80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Slices allow for partial selection of the data.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5" name="" descr=""/>
          <p:cNvPicPr/>
          <p:nvPr/>
        </p:nvPicPr>
        <p:blipFill>
          <a:blip r:embed="rId6"/>
          <a:stretch/>
        </p:blipFill>
        <p:spPr>
          <a:xfrm>
            <a:off x="3687480" y="3753360"/>
            <a:ext cx="7284960" cy="2285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reeform 7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87" name="TextBox 8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Freeform 8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89" name="TextBox 84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Slices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Deleting slices can be done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index remapping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or by creating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new slice.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1" name="" descr=""/>
          <p:cNvPicPr/>
          <p:nvPr/>
        </p:nvPicPr>
        <p:blipFill>
          <a:blip r:embed="rId6"/>
          <a:stretch/>
        </p:blipFill>
        <p:spPr>
          <a:xfrm>
            <a:off x="3385800" y="3723120"/>
            <a:ext cx="6900840" cy="2448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2" name="" descr=""/>
          <p:cNvPicPr/>
          <p:nvPr/>
        </p:nvPicPr>
        <p:blipFill>
          <a:blip r:embed="rId7"/>
          <a:stretch/>
        </p:blipFill>
        <p:spPr>
          <a:xfrm>
            <a:off x="7433280" y="6317280"/>
            <a:ext cx="7882560" cy="35121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Freeform 7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294" name="TextBox 8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5" name="Freeform 7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296" name="TextBox 82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a map item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does not exist it returns 0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this can be confusing but is easy to check.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3429000" y="3867840"/>
            <a:ext cx="9201960" cy="344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9" name="" descr=""/>
          <p:cNvPicPr/>
          <p:nvPr/>
        </p:nvPicPr>
        <p:blipFill>
          <a:blip r:embed="rId7"/>
          <a:stretch/>
        </p:blipFill>
        <p:spPr>
          <a:xfrm>
            <a:off x="13030200" y="3882600"/>
            <a:ext cx="5028840" cy="436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0" name="" descr=""/>
          <p:cNvPicPr/>
          <p:nvPr/>
        </p:nvPicPr>
        <p:blipFill>
          <a:blip r:embed="rId8"/>
          <a:stretch/>
        </p:blipFill>
        <p:spPr>
          <a:xfrm>
            <a:off x="3423960" y="7543800"/>
            <a:ext cx="5948280" cy="2285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reeform 8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02" name="TextBox 85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3" name="Freeform 8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04" name="TextBox 86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Maps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Maps items can easily be added to, updated or removed.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0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6" name="" descr=""/>
          <p:cNvPicPr/>
          <p:nvPr/>
        </p:nvPicPr>
        <p:blipFill>
          <a:blip r:embed="rId6"/>
          <a:stretch/>
        </p:blipFill>
        <p:spPr>
          <a:xfrm>
            <a:off x="3429000" y="3886200"/>
            <a:ext cx="5943240" cy="3473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" descr=""/>
          <p:cNvPicPr/>
          <p:nvPr/>
        </p:nvPicPr>
        <p:blipFill>
          <a:blip r:embed="rId7"/>
          <a:stretch/>
        </p:blipFill>
        <p:spPr>
          <a:xfrm>
            <a:off x="9627840" y="3886200"/>
            <a:ext cx="7516800" cy="19461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8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6" name="TextBox 8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What is Go?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Freeform 9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58" name="TextBox 28"/>
          <p:cNvSpPr/>
          <p:nvPr/>
        </p:nvSpPr>
        <p:spPr>
          <a:xfrm>
            <a:off x="2057400" y="2286000"/>
            <a:ext cx="947088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What Google Says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 open-source programming language supported by Google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Easy to learn and great for teams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Built-in concurrency and a robust standard library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Large ecosystem of partners, communities, and tools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6"/>
          <a:stretch/>
        </p:blipFill>
        <p:spPr>
          <a:xfrm>
            <a:off x="11658600" y="2743200"/>
            <a:ext cx="5943240" cy="5943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1" name="TextBox 29"/>
          <p:cNvSpPr/>
          <p:nvPr/>
        </p:nvSpPr>
        <p:spPr>
          <a:xfrm>
            <a:off x="2057400" y="5396760"/>
            <a:ext cx="9470880" cy="46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My own additions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 language with a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“simplicity first”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approach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“Fast” in context of Go means “compilation time” and “concurrency”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Build from the ground up with scalability in mind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It’s compiled and supports cross-platform compilation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Is one of the fastest languages out there!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Freeform 8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09" name="TextBox 8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Freeform 8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11" name="TextBox 88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Enums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enum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can’t be compared to Java, etc. They are typed constants (with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custom type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clarity)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3" name="" descr=""/>
          <p:cNvPicPr/>
          <p:nvPr/>
        </p:nvPicPr>
        <p:blipFill>
          <a:blip r:embed="rId6"/>
          <a:stretch/>
        </p:blipFill>
        <p:spPr>
          <a:xfrm>
            <a:off x="3465720" y="3886200"/>
            <a:ext cx="6363720" cy="375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4" name="" descr=""/>
          <p:cNvPicPr/>
          <p:nvPr/>
        </p:nvPicPr>
        <p:blipFill>
          <a:blip r:embed="rId7"/>
          <a:stretch/>
        </p:blipFill>
        <p:spPr>
          <a:xfrm>
            <a:off x="10212480" y="3886200"/>
            <a:ext cx="6474960" cy="5714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Freeform 8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16" name="TextBox 8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7" name="Freeform 8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18" name="TextBox 90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You all  know structs, it’s a container, composite or record for a set of values.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" descr=""/>
          <p:cNvPicPr/>
          <p:nvPr/>
        </p:nvPicPr>
        <p:blipFill>
          <a:blip r:embed="rId6"/>
          <a:stretch/>
        </p:blipFill>
        <p:spPr>
          <a:xfrm>
            <a:off x="3432240" y="3657600"/>
            <a:ext cx="10054800" cy="38944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Freeform 8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22" name="TextBox 91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3" name="Freeform 8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24" name="TextBox 92"/>
          <p:cNvSpPr/>
          <p:nvPr/>
        </p:nvSpPr>
        <p:spPr>
          <a:xfrm>
            <a:off x="2971800" y="1649160"/>
            <a:ext cx="13944240" cy="51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 Go,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methods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can be tied to a type (like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), but the function itself still exists separately, it’s not like a class method in Java. You can call the method on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receiver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(the struct receives the method Summary).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6" name="" descr=""/>
          <p:cNvPicPr/>
          <p:nvPr/>
        </p:nvPicPr>
        <p:blipFill>
          <a:blip r:embed="rId6"/>
          <a:stretch/>
        </p:blipFill>
        <p:spPr>
          <a:xfrm>
            <a:off x="3886200" y="4572000"/>
            <a:ext cx="8457840" cy="49593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Freeform 8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28" name="TextBox 9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9" name="Freeform 9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30" name="TextBox 94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Receivers with pointers can be compared to “this” in an object, it will update the reference.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" descr=""/>
          <p:cNvPicPr/>
          <p:nvPr/>
        </p:nvPicPr>
        <p:blipFill>
          <a:blip r:embed="rId6"/>
          <a:stretch/>
        </p:blipFill>
        <p:spPr>
          <a:xfrm>
            <a:off x="3429000" y="3680640"/>
            <a:ext cx="8457840" cy="59202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Freeform 11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34" name="TextBox 118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Freeform 11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36" name="TextBox 119"/>
          <p:cNvSpPr/>
          <p:nvPr/>
        </p:nvSpPr>
        <p:spPr>
          <a:xfrm>
            <a:off x="2971800" y="1649160"/>
            <a:ext cx="13944240" cy="51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A quick note on pointers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Go has (and uses)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pointers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, but the declaration is slightly different from C. Any assignment with a memory address is considered a pointer!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dereference done auto-magically in 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6"/>
          <a:stretch/>
        </p:blipFill>
        <p:spPr>
          <a:xfrm>
            <a:off x="3547800" y="4658400"/>
            <a:ext cx="10625040" cy="219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9" name="" descr=""/>
          <p:cNvPicPr/>
          <p:nvPr/>
        </p:nvPicPr>
        <p:blipFill>
          <a:blip r:embed="rId7"/>
          <a:stretch/>
        </p:blipFill>
        <p:spPr>
          <a:xfrm>
            <a:off x="8915400" y="7086600"/>
            <a:ext cx="7292880" cy="25106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Freeform 2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41" name="TextBox 22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Freeform 2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43" name="TextBox 23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can also add methods to the 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HTTPStatus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type just as with a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45" name="" descr=""/>
          <p:cNvPicPr/>
          <p:nvPr/>
        </p:nvPicPr>
        <p:blipFill>
          <a:blip r:embed="rId6"/>
          <a:stretch/>
        </p:blipFill>
        <p:spPr>
          <a:xfrm>
            <a:off x="3525480" y="3706200"/>
            <a:ext cx="8388000" cy="383760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Freeform 9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47" name="TextBox 97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Advanced Data Types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8" name="Freeform 9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49" name="TextBox 98"/>
          <p:cNvSpPr/>
          <p:nvPr/>
        </p:nvSpPr>
        <p:spPr>
          <a:xfrm>
            <a:off x="2971800" y="1649160"/>
            <a:ext cx="13944240" cy="439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Custom Types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Now we have a very strong HTTP response handler using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and custom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data types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  <a:spcBef>
                <a:spcPts val="1191"/>
              </a:spcBef>
              <a:spcAft>
                <a:spcPts val="992"/>
              </a:spcAft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5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1" name="" descr=""/>
          <p:cNvPicPr/>
          <p:nvPr/>
        </p:nvPicPr>
        <p:blipFill>
          <a:blip r:embed="rId6"/>
          <a:stretch/>
        </p:blipFill>
        <p:spPr>
          <a:xfrm>
            <a:off x="3573000" y="3657600"/>
            <a:ext cx="10277280" cy="343008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TextBox 116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Parse Server Logs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Freeform 111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54" name="TextBox 117"/>
          <p:cNvSpPr/>
          <p:nvPr/>
        </p:nvSpPr>
        <p:spPr>
          <a:xfrm>
            <a:off x="914400" y="4127040"/>
            <a:ext cx="10972080" cy="41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read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my log file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parse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it into a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slice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 of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  <a:ea typeface="Noto Sans CJK SC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?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logbook: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https://pastebin.com/fbW8wUZ7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Log format: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IP - - [Timestamp] "METHOD PATH PROTOCOL" STATUS SIZE "REFERER" "USER-AGENT"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Parse the record into a struct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4"/>
          <a:stretch/>
        </p:blipFill>
        <p:spPr>
          <a:xfrm>
            <a:off x="11688120" y="3975480"/>
            <a:ext cx="3399120" cy="3858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Box 26"/>
          <p:cNvSpPr/>
          <p:nvPr/>
        </p:nvSpPr>
        <p:spPr>
          <a:xfrm>
            <a:off x="1130040" y="3277080"/>
            <a:ext cx="1601460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 0x05 - Golang != OOP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57" name="Group 10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358" name="Freeform 27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359" name="Freeform 28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60" name="TextBox 27"/>
          <p:cNvSpPr/>
          <p:nvPr/>
        </p:nvSpPr>
        <p:spPr>
          <a:xfrm>
            <a:off x="914400" y="4390920"/>
            <a:ext cx="10972080" cy="29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No classes or inheritance, but composition and interfaces.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Let’s look at composition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Interfaces are not (strictly) implemented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lvl="1" marL="432000" indent="-216000" defTabSz="914400">
              <a:lnSpc>
                <a:spcPct val="150000"/>
              </a:lnSpc>
              <a:spcBef>
                <a:spcPts val="5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  <a:ea typeface="Noto Sans CJK SC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Freeform 9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62" name="TextBox 3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Freeform 9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64" name="TextBox 99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Forget about Object Oriented Programming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65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6" name=""/>
          <p:cNvSpPr/>
          <p:nvPr/>
        </p:nvSpPr>
        <p:spPr>
          <a:xfrm>
            <a:off x="3429000" y="3109320"/>
            <a:ext cx="13861440" cy="191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Go doesn’t have classes.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Instead, Go uses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structs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interfaces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, instead you build through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composition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, not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inheritance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A simple way to thing of it is 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“</a:t>
            </a:r>
            <a:r>
              <a:rPr b="1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combining basic lego blocks to make something, rather than creating a new lego block for every problem”</a:t>
            </a:r>
            <a:r>
              <a:rPr b="0" i="1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– Mitchel 2025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10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63" name="TextBox 9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What will we learn?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Freeform 11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315000" y="457236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Box 30"/>
          <p:cNvSpPr/>
          <p:nvPr/>
        </p:nvSpPr>
        <p:spPr>
          <a:xfrm>
            <a:off x="2286000" y="1828800"/>
            <a:ext cx="15414480" cy="667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0x01 - Setup &amp; Tooling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Install Go, write and compile your first program.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0x02 – Language Basics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Learn variables, control flow, and functions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0x03 - Files &amp; Errors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Understand the “Go way” of error handling and basic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Spot my mistake!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0x04 - Data Structures</a:t>
            </a:r>
            <a:r>
              <a:rPr b="1" lang="en-GB" sz="2400" strike="noStrike" u="none">
                <a:solidFill>
                  <a:srgbClr val="2a6099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Work with slices, maps, and structs and pointers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Parse web server log books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ff8000"/>
                </a:solidFill>
                <a:effectLst/>
                <a:uFillTx/>
                <a:latin typeface="Calibri"/>
                <a:ea typeface="Noto Sans CJK SC"/>
              </a:rPr>
              <a:t>0x05 Go != OOP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Use composition and interfaces to build a website uptime monitor.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" indent="-216000" defTabSz="914400">
              <a:lnSpc>
                <a:spcPct val="2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GB" sz="2400" strike="noStrike" u="none">
                <a:solidFill>
                  <a:srgbClr val="3465a4"/>
                </a:solidFill>
                <a:effectLst/>
                <a:uFillTx/>
                <a:latin typeface="Calibri"/>
                <a:ea typeface="Noto Sans CJK SC"/>
              </a:rPr>
              <a:t>Exercise</a:t>
            </a:r>
            <a:r>
              <a:rPr b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 Build a website up-time monitor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Freeform 9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68" name="TextBox 100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Freeform 9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70" name="TextBox 101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Lets look at composition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1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2" name=""/>
          <p:cNvSpPr/>
          <p:nvPr/>
        </p:nvSpPr>
        <p:spPr>
          <a:xfrm>
            <a:off x="3429000" y="3109320"/>
            <a:ext cx="13861440" cy="113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We can add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components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(engine)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composites</a:t>
            </a:r>
            <a:r>
              <a:rPr b="0" lang="en-GB" sz="2400" strike="noStrike" u="none">
                <a:solidFill>
                  <a:srgbClr val="ffffff"/>
                </a:solidFill>
                <a:effectLst/>
                <a:uFillTx/>
                <a:latin typeface="Calibri"/>
              </a:rPr>
              <a:t> (car) to create different cars, without creating super classes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Each composite is just a new arrangement of the same building blocks.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6"/>
          <a:stretch/>
        </p:blipFill>
        <p:spPr>
          <a:xfrm>
            <a:off x="3567600" y="4343400"/>
            <a:ext cx="6261840" cy="233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74" name="" descr=""/>
          <p:cNvPicPr/>
          <p:nvPr/>
        </p:nvPicPr>
        <p:blipFill>
          <a:blip r:embed="rId7"/>
          <a:stretch/>
        </p:blipFill>
        <p:spPr>
          <a:xfrm>
            <a:off x="10972800" y="4343400"/>
            <a:ext cx="5486040" cy="3148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5" name=""/>
          <p:cNvSpPr/>
          <p:nvPr/>
        </p:nvSpPr>
        <p:spPr>
          <a:xfrm>
            <a:off x="9829800" y="5257800"/>
            <a:ext cx="1600200" cy="3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-27000" bIns="-27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376" name="" descr=""/>
          <p:cNvPicPr/>
          <p:nvPr/>
        </p:nvPicPr>
        <p:blipFill>
          <a:blip r:embed="rId8"/>
          <a:stretch/>
        </p:blipFill>
        <p:spPr>
          <a:xfrm>
            <a:off x="4114800" y="7023600"/>
            <a:ext cx="3428640" cy="234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"/>
          <p:cNvSpPr/>
          <p:nvPr/>
        </p:nvSpPr>
        <p:spPr>
          <a:xfrm flipH="1">
            <a:off x="7315200" y="6858000"/>
            <a:ext cx="36576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Freeform 9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79" name="TextBox 102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0" name="Freeform 10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81" name="TextBox 103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Interfaces are not (strictly) implemented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2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3" name=""/>
          <p:cNvSpPr/>
          <p:nvPr/>
        </p:nvSpPr>
        <p:spPr>
          <a:xfrm>
            <a:off x="3429000" y="3109320"/>
            <a:ext cx="138614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Rather, any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</a:rPr>
              <a:t>struct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that meets the interface implementation… Implements the </a:t>
            </a:r>
            <a:r>
              <a:rPr b="0" lang="en-GB" sz="2400" strike="noStrike" u="none">
                <a:solidFill>
                  <a:srgbClr val="ff7b59"/>
                </a:solidFill>
                <a:effectLst/>
                <a:uFillTx/>
                <a:latin typeface="Calibri"/>
              </a:rPr>
              <a:t>interface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when used as such. 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84" name="" descr=""/>
          <p:cNvPicPr/>
          <p:nvPr/>
        </p:nvPicPr>
        <p:blipFill>
          <a:blip r:embed="rId6"/>
          <a:stretch/>
        </p:blipFill>
        <p:spPr>
          <a:xfrm>
            <a:off x="3512520" y="3783240"/>
            <a:ext cx="5859720" cy="5131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5" name="" descr=""/>
          <p:cNvPicPr/>
          <p:nvPr/>
        </p:nvPicPr>
        <p:blipFill>
          <a:blip r:embed="rId7"/>
          <a:stretch/>
        </p:blipFill>
        <p:spPr>
          <a:xfrm>
            <a:off x="9699480" y="3835080"/>
            <a:ext cx="7216560" cy="576576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Freeform 101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87" name="TextBox 104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8" name="Freeform 102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89" name="TextBox 105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0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1" name=""/>
          <p:cNvSpPr/>
          <p:nvPr/>
        </p:nvSpPr>
        <p:spPr>
          <a:xfrm>
            <a:off x="3429000" y="3109320"/>
            <a:ext cx="1386144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How do we fire update events throughout our application?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2" name="" descr=""/>
          <p:cNvPicPr/>
          <p:nvPr/>
        </p:nvPicPr>
        <p:blipFill>
          <a:blip r:embed="rId6"/>
          <a:stretch/>
        </p:blipFill>
        <p:spPr>
          <a:xfrm>
            <a:off x="3657600" y="3668040"/>
            <a:ext cx="6891840" cy="3875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3" name=""/>
          <p:cNvSpPr/>
          <p:nvPr/>
        </p:nvSpPr>
        <p:spPr>
          <a:xfrm>
            <a:off x="3626640" y="7654320"/>
            <a:ext cx="505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7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Freeform 10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395" name="TextBox 106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6" name="Freeform 10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397" name="TextBox 107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Let’s look at a 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9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9" name=""/>
          <p:cNvSpPr/>
          <p:nvPr/>
        </p:nvSpPr>
        <p:spPr>
          <a:xfrm>
            <a:off x="3429000" y="3109320"/>
            <a:ext cx="1386144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Publisher and Subscriber models (such as message queues) are a great solution.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0" name=""/>
          <p:cNvSpPr/>
          <p:nvPr/>
        </p:nvSpPr>
        <p:spPr>
          <a:xfrm>
            <a:off x="3572640" y="7315200"/>
            <a:ext cx="505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6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1" name="" descr=""/>
          <p:cNvPicPr/>
          <p:nvPr/>
        </p:nvPicPr>
        <p:blipFill>
          <a:blip r:embed="rId7"/>
          <a:stretch/>
        </p:blipFill>
        <p:spPr>
          <a:xfrm>
            <a:off x="3572640" y="3668040"/>
            <a:ext cx="6485400" cy="3646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02" name="" descr=""/>
          <p:cNvPicPr/>
          <p:nvPr/>
        </p:nvPicPr>
        <p:blipFill>
          <a:blip r:embed="rId8"/>
          <a:stretch/>
        </p:blipFill>
        <p:spPr>
          <a:xfrm>
            <a:off x="10524960" y="3763440"/>
            <a:ext cx="7076880" cy="4465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3" name=""/>
          <p:cNvSpPr/>
          <p:nvPr/>
        </p:nvSpPr>
        <p:spPr>
          <a:xfrm>
            <a:off x="10515600" y="8229600"/>
            <a:ext cx="50598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US" sz="1800" strike="noStrike" u="none">
                <a:solidFill>
                  <a:srgbClr val="729fcf"/>
                </a:solidFill>
                <a:effectLst/>
                <a:uFillTx/>
                <a:latin typeface="Arial"/>
                <a:hlinkClick r:id="rId9"/>
              </a:rPr>
              <a:t>https://refactoring.guru/design-patterns/observer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Freeform 105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05" name="TextBox 108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6" name="Freeform 106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07" name="TextBox 109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09" name=""/>
          <p:cNvSpPr/>
          <p:nvPr/>
        </p:nvSpPr>
        <p:spPr>
          <a:xfrm>
            <a:off x="3429000" y="3109320"/>
            <a:ext cx="1386144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We need to create a new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The publishers maintains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a list of 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6"/>
          <a:stretch/>
        </p:blipFill>
        <p:spPr>
          <a:xfrm>
            <a:off x="3657600" y="4248720"/>
            <a:ext cx="6974280" cy="215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1" name="" descr=""/>
          <p:cNvPicPr/>
          <p:nvPr/>
        </p:nvPicPr>
        <p:blipFill>
          <a:blip r:embed="rId7"/>
          <a:stretch/>
        </p:blipFill>
        <p:spPr>
          <a:xfrm>
            <a:off x="11430000" y="3886200"/>
            <a:ext cx="4646880" cy="340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2" name="" descr=""/>
          <p:cNvPicPr/>
          <p:nvPr/>
        </p:nvPicPr>
        <p:blipFill>
          <a:blip r:embed="rId8"/>
          <a:stretch/>
        </p:blipFill>
        <p:spPr>
          <a:xfrm>
            <a:off x="4343400" y="7086600"/>
            <a:ext cx="4916880" cy="1142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13" name="" descr=""/>
          <p:cNvPicPr/>
          <p:nvPr/>
        </p:nvPicPr>
        <p:blipFill>
          <a:blip r:embed="rId9"/>
          <a:stretch/>
        </p:blipFill>
        <p:spPr>
          <a:xfrm>
            <a:off x="14173200" y="7772400"/>
            <a:ext cx="3983400" cy="137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4" name=""/>
          <p:cNvSpPr/>
          <p:nvPr/>
        </p:nvSpPr>
        <p:spPr>
          <a:xfrm>
            <a:off x="6858000" y="6400800"/>
            <a:ext cx="360" cy="685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5" name=""/>
          <p:cNvSpPr/>
          <p:nvPr/>
        </p:nvSpPr>
        <p:spPr>
          <a:xfrm>
            <a:off x="8686800" y="4800600"/>
            <a:ext cx="2743200" cy="9144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16" name=""/>
          <p:cNvSpPr/>
          <p:nvPr/>
        </p:nvSpPr>
        <p:spPr>
          <a:xfrm>
            <a:off x="15087600" y="4343400"/>
            <a:ext cx="2743200" cy="34290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0"/>
          <a:stretch/>
        </p:blipFill>
        <p:spPr>
          <a:xfrm>
            <a:off x="9601200" y="7724160"/>
            <a:ext cx="4343040" cy="1419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18" name=""/>
          <p:cNvSpPr/>
          <p:nvPr/>
        </p:nvSpPr>
        <p:spPr>
          <a:xfrm flipH="1">
            <a:off x="13258800" y="7086600"/>
            <a:ext cx="685800" cy="63756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Freeform 107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20" name="TextBox 110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1" name="Freeform 108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22" name="TextBox 111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4" name=""/>
          <p:cNvSpPr/>
          <p:nvPr/>
        </p:nvSpPr>
        <p:spPr>
          <a:xfrm>
            <a:off x="3429000" y="3109320"/>
            <a:ext cx="1386144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Once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subscribers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are created, they need to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subscribe to the 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 Append to the slice of observers.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6"/>
          <a:stretch/>
        </p:blipFill>
        <p:spPr>
          <a:xfrm>
            <a:off x="3506400" y="3963240"/>
            <a:ext cx="5768640" cy="1522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6" name="" descr=""/>
          <p:cNvPicPr/>
          <p:nvPr/>
        </p:nvPicPr>
        <p:blipFill>
          <a:blip r:embed="rId7"/>
          <a:stretch/>
        </p:blipFill>
        <p:spPr>
          <a:xfrm>
            <a:off x="9601200" y="4201560"/>
            <a:ext cx="8500680" cy="1284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7" name=""/>
          <p:cNvSpPr/>
          <p:nvPr/>
        </p:nvSpPr>
        <p:spPr>
          <a:xfrm flipV="1">
            <a:off x="8229600" y="4572000"/>
            <a:ext cx="1371600" cy="228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8"/>
          <a:stretch/>
        </p:blipFill>
        <p:spPr>
          <a:xfrm>
            <a:off x="9601200" y="5943600"/>
            <a:ext cx="4571640" cy="206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9" name=""/>
          <p:cNvSpPr/>
          <p:nvPr/>
        </p:nvSpPr>
        <p:spPr>
          <a:xfrm>
            <a:off x="11658600" y="5029200"/>
            <a:ext cx="1371600" cy="13716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Freeform 109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431" name="TextBox 112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Golang != OOP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2" name="Freeform 110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33" name="TextBox 113"/>
          <p:cNvSpPr/>
          <p:nvPr/>
        </p:nvSpPr>
        <p:spPr>
          <a:xfrm>
            <a:off x="2971800" y="1649160"/>
            <a:ext cx="139442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Noto Sans CJK SC"/>
              </a:rPr>
              <a:t>The Observer Pattern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4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5" name=""/>
          <p:cNvSpPr/>
          <p:nvPr/>
        </p:nvSpPr>
        <p:spPr>
          <a:xfrm>
            <a:off x="3429000" y="3109320"/>
            <a:ext cx="13861440" cy="82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Finally the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publisher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 can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notify all subscribers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to their unique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update call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.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36" name="" descr=""/>
          <p:cNvPicPr/>
          <p:nvPr/>
        </p:nvPicPr>
        <p:blipFill>
          <a:blip r:embed="rId6"/>
          <a:stretch/>
        </p:blipFill>
        <p:spPr>
          <a:xfrm>
            <a:off x="3506040" y="3842280"/>
            <a:ext cx="6552000" cy="867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7"/>
          <a:stretch/>
        </p:blipFill>
        <p:spPr>
          <a:xfrm>
            <a:off x="6353280" y="5029200"/>
            <a:ext cx="7819560" cy="170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8"/>
          <a:stretch/>
        </p:blipFill>
        <p:spPr>
          <a:xfrm>
            <a:off x="8915400" y="7007040"/>
            <a:ext cx="6857640" cy="1788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39" name=""/>
          <p:cNvSpPr/>
          <p:nvPr/>
        </p:nvSpPr>
        <p:spPr>
          <a:xfrm>
            <a:off x="5943600" y="4709880"/>
            <a:ext cx="914400" cy="31932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8229600" y="6629400"/>
            <a:ext cx="685800" cy="4572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9"/>
          <a:stretch/>
        </p:blipFill>
        <p:spPr>
          <a:xfrm>
            <a:off x="1676520" y="9144000"/>
            <a:ext cx="8610120" cy="91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42" name=""/>
          <p:cNvSpPr/>
          <p:nvPr/>
        </p:nvSpPr>
        <p:spPr>
          <a:xfrm flipH="1">
            <a:off x="8458200" y="8686800"/>
            <a:ext cx="1143000" cy="685800"/>
          </a:xfrm>
          <a:prstGeom prst="line">
            <a:avLst/>
          </a:prstGeom>
          <a:ln w="36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Box 95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rgbClr val="729fcf"/>
                </a:solidFill>
                <a:effectLst/>
                <a:uFillTx/>
                <a:latin typeface="Poppins Semi-Bold"/>
                <a:ea typeface="DejaVu Sans"/>
              </a:rPr>
              <a:t>Exercise – Website status monitor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Freeform 91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445" name="TextBox 96"/>
          <p:cNvSpPr/>
          <p:nvPr/>
        </p:nvSpPr>
        <p:spPr>
          <a:xfrm>
            <a:off x="914400" y="4127040"/>
            <a:ext cx="10972080" cy="428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Can you monitor the status code of these websites?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the top 100 websites: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3"/>
              </a:rPr>
              <a:t>https://pastebin.com/9r9ADsaQ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Use 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get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for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4"/>
              </a:rPr>
              <a:t>https://pkg.go.dev/net/http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Visit all domains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Print results to screen &amp; store in a file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Bonus points for CSV (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https://pkg.go.dev/encoding/csv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)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1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Box 1"/>
          <p:cNvSpPr/>
          <p:nvPr/>
        </p:nvSpPr>
        <p:spPr>
          <a:xfrm>
            <a:off x="1130040" y="3277080"/>
            <a:ext cx="11354040" cy="200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Thank You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7883"/>
              </a:lnSpc>
            </a:pPr>
            <a:r>
              <a:rPr b="0" lang="en-GB" sz="4160" strike="noStrike" u="none">
                <a:solidFill>
                  <a:srgbClr val="f1f1f3"/>
                </a:solidFill>
                <a:effectLst/>
                <a:uFillTx/>
                <a:latin typeface="Poppins Semi-Bold"/>
                <a:ea typeface="DejaVu Sans"/>
              </a:rPr>
              <a:t>Feel free to reach out to me!</a:t>
            </a:r>
            <a:endParaRPr b="0" lang="en-US" sz="416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447" name="Group 1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448" name="Freeform 1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449" name="Freeform 2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14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68" name="TextBox 12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Useful Resources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Freeform 15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70" name="TextBox 14"/>
          <p:cNvSpPr/>
          <p:nvPr/>
        </p:nvSpPr>
        <p:spPr>
          <a:xfrm>
            <a:off x="2286000" y="2514600"/>
            <a:ext cx="9470880" cy="29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6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https://go.dev/learn/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6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https://gobyexample.com/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6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https://quii.gitbook.io/learn-go-with-tests</a:t>
            </a:r>
            <a:endParaRPr b="0" lang="en-US" sz="2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6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"/>
          <p:cNvSpPr txBox="1"/>
          <p:nvPr/>
        </p:nvSpPr>
        <p:spPr>
          <a:xfrm>
            <a:off x="2743200" y="2514600"/>
            <a:ext cx="7086600" cy="146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Concepts &amp; Reference Material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2743200" y="5166360"/>
            <a:ext cx="7086600" cy="146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Go Package Repository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2980440" y="5738760"/>
            <a:ext cx="3420360" cy="66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6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https://pkg.go.dev/</a:t>
            </a:r>
            <a:endParaRPr b="0" lang="en-GB" sz="2600" strike="noStrike" u="none">
              <a:solidFill>
                <a:srgbClr val="729fcf"/>
              </a:solidFill>
              <a:effectLst/>
              <a:uFillTx/>
              <a:latin typeface="Calibri"/>
              <a:ea typeface="Noto Sans CJK SC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2971800" y="7086600"/>
            <a:ext cx="6189840" cy="662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216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600" strike="noStrike" u="none">
                <a:solidFill>
                  <a:srgbClr val="729fcf"/>
                </a:solidFill>
                <a:effectLst/>
                <a:uFillTx/>
                <a:latin typeface="Calibri"/>
              </a:rPr>
              <a:t>https://github.com/projectdiscovery/nuclei</a:t>
            </a:r>
            <a:endParaRPr b="0" lang="en-GB" sz="2600" strike="noStrike" u="none">
              <a:solidFill>
                <a:srgbClr val="729fcf"/>
              </a:solidFill>
              <a:effectLst/>
              <a:uFillTx/>
              <a:latin typeface="Calibri"/>
              <a:ea typeface="Noto Sans CJK SC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2743200" y="6400800"/>
            <a:ext cx="7086600" cy="1463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A Professional Project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 spd="slow">
    <p:push dir="u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505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Box 6"/>
          <p:cNvSpPr/>
          <p:nvPr/>
        </p:nvSpPr>
        <p:spPr>
          <a:xfrm>
            <a:off x="1130040" y="3277080"/>
            <a:ext cx="11354040" cy="100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7883"/>
              </a:lnSpc>
            </a:pPr>
            <a:r>
              <a:rPr b="0" lang="en-GB" sz="5630" strike="noStrike" u="none">
                <a:solidFill>
                  <a:schemeClr val="accent6"/>
                </a:solidFill>
                <a:effectLst/>
                <a:uFillTx/>
                <a:latin typeface="Poppins Semi-Bold"/>
                <a:ea typeface="DejaVu Sans"/>
              </a:rPr>
              <a:t>0x01 - The Go Environment</a:t>
            </a:r>
            <a:endParaRPr b="0" lang="en-US" sz="563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8" name="Group 4"/>
          <p:cNvGrpSpPr/>
          <p:nvPr/>
        </p:nvGrpSpPr>
        <p:grpSpPr>
          <a:xfrm>
            <a:off x="11482200" y="1690920"/>
            <a:ext cx="5848200" cy="6107760"/>
            <a:chOff x="11482200" y="1690920"/>
            <a:chExt cx="5848200" cy="6107760"/>
          </a:xfrm>
        </p:grpSpPr>
        <p:sp>
          <p:nvSpPr>
            <p:cNvPr id="79" name="Freeform 6"/>
            <p:cNvSpPr/>
            <p:nvPr/>
          </p:nvSpPr>
          <p:spPr>
            <a:xfrm>
              <a:off x="11482200" y="1690920"/>
              <a:ext cx="5848200" cy="6107760"/>
            </a:xfrm>
            <a:custGeom>
              <a:avLst/>
              <a:gdLst>
                <a:gd name="textAreaLeft" fmla="*/ 0 w 5848200"/>
                <a:gd name="textAreaRight" fmla="*/ 5848920 w 5848200"/>
                <a:gd name="textAreaTop" fmla="*/ 0 h 6107760"/>
                <a:gd name="textAreaBottom" fmla="*/ 6108480 h 6107760"/>
              </a:gdLst>
              <a:ahLst/>
              <a:cxnLst/>
              <a:rect l="textAreaLeft" t="textAreaTop" r="textAreaRight" b="textAreaBottom"/>
              <a:pathLst>
                <a:path w="7618603" h="7956550">
                  <a:moveTo>
                    <a:pt x="0" y="0"/>
                  </a:moveTo>
                  <a:lnTo>
                    <a:pt x="7618603" y="0"/>
                  </a:lnTo>
                  <a:lnTo>
                    <a:pt x="7618603" y="7956550"/>
                  </a:lnTo>
                  <a:lnTo>
                    <a:pt x="0" y="795655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40" strike="noStrike" u="none">
                <a:solidFill>
                  <a:schemeClr val="dk1"/>
                </a:solidFill>
                <a:effectLst/>
                <a:uFillTx/>
                <a:latin typeface="Calibri"/>
                <a:ea typeface="DejaVu Sans"/>
              </a:endParaRPr>
            </a:p>
          </p:txBody>
        </p:sp>
      </p:grpSp>
      <p:sp>
        <p:nvSpPr>
          <p:cNvPr id="80" name="Freeform 7"/>
          <p:cNvSpPr/>
          <p:nvPr/>
        </p:nvSpPr>
        <p:spPr>
          <a:xfrm>
            <a:off x="1053000" y="931680"/>
            <a:ext cx="4098240" cy="603000"/>
          </a:xfrm>
          <a:custGeom>
            <a:avLst/>
            <a:gdLst>
              <a:gd name="textAreaLeft" fmla="*/ 0 w 4098240"/>
              <a:gd name="textAreaRight" fmla="*/ 4098960 w 4098240"/>
              <a:gd name="textAreaTop" fmla="*/ 0 h 603000"/>
              <a:gd name="textAreaBottom" fmla="*/ 603720 h 603000"/>
            </a:gdLst>
            <a:ahLst/>
            <a:cxnLst/>
            <a:rect l="textAreaLeft" t="textAreaTop" r="textAreaRight" b="textAreaBottom"/>
            <a:pathLst>
              <a:path w="4004526" h="589757">
                <a:moveTo>
                  <a:pt x="0" y="0"/>
                </a:moveTo>
                <a:lnTo>
                  <a:pt x="4004526" y="0"/>
                </a:lnTo>
                <a:lnTo>
                  <a:pt x="4004526" y="589757"/>
                </a:lnTo>
                <a:lnTo>
                  <a:pt x="0" y="589757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dk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81" name="TextBox 15"/>
          <p:cNvSpPr/>
          <p:nvPr/>
        </p:nvSpPr>
        <p:spPr>
          <a:xfrm>
            <a:off x="914760" y="4127040"/>
            <a:ext cx="10972080" cy="387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6000" indent="-21600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Students configure their environment, get familiar with the CLI, and build </a:t>
            </a:r>
            <a:br>
              <a:rPr sz="2400"/>
            </a:b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their first program.</a:t>
            </a:r>
            <a:br>
              <a:rPr sz="2400"/>
            </a:b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Setting up the Go environment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Getting familiar with Go CLI tools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Understanding Go modules &amp; packages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50000"/>
              </a:lnSpc>
            </a:pP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reeform 12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83" name="TextBox 10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Freeform 13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85" name="TextBox 31"/>
          <p:cNvSpPr/>
          <p:nvPr/>
        </p:nvSpPr>
        <p:spPr>
          <a:xfrm>
            <a:off x="2057400" y="2286000"/>
            <a:ext cx="9470880" cy="411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Setting up the Go environment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Download Go on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  <a:hlinkClick r:id="rId5"/>
              </a:rPr>
              <a:t>https://go.dev/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Install Go!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Open a Terminal and type 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“</a:t>
            </a:r>
            <a:r>
              <a:rPr b="0" i="1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go version</a:t>
            </a:r>
            <a:r>
              <a:rPr b="0" i="1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If this does not work check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$GOPATH </a:t>
            </a: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and </a:t>
            </a:r>
            <a:r>
              <a:rPr b="0" lang="en-GB" sz="2400" strike="noStrike" u="none">
                <a:solidFill>
                  <a:srgbClr val="729fcf"/>
                </a:solidFill>
                <a:effectLst/>
                <a:uFillTx/>
                <a:latin typeface="Calibri"/>
                <a:ea typeface="Noto Sans CJK SC"/>
              </a:rPr>
              <a:t>$PATH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6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7"/>
          <a:stretch/>
        </p:blipFill>
        <p:spPr>
          <a:xfrm>
            <a:off x="10058400" y="3200400"/>
            <a:ext cx="5879160" cy="2289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8"/>
          <a:stretch/>
        </p:blipFill>
        <p:spPr>
          <a:xfrm>
            <a:off x="2450520" y="6172200"/>
            <a:ext cx="15151320" cy="2919240"/>
          </a:xfrm>
          <a:prstGeom prst="rect">
            <a:avLst/>
          </a:prstGeom>
          <a:noFill/>
          <a:ln w="0">
            <a:noFill/>
          </a:ln>
        </p:spPr>
      </p:pic>
    </p:spTree>
  </p:cSld>
  <p:transition spd="slow">
    <p:push dir="u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 33"/>
          <p:cNvSpPr/>
          <p:nvPr/>
        </p:nvSpPr>
        <p:spPr>
          <a:xfrm>
            <a:off x="1739880" y="498600"/>
            <a:ext cx="15486480" cy="1527840"/>
          </a:xfrm>
          <a:custGeom>
            <a:avLst/>
            <a:gdLst>
              <a:gd name="textAreaLeft" fmla="*/ 0 w 15486480"/>
              <a:gd name="textAreaRight" fmla="*/ 15487200 w 15486480"/>
              <a:gd name="textAreaTop" fmla="*/ 0 h 1527840"/>
              <a:gd name="textAreaBottom" fmla="*/ 1528560 h 1527840"/>
            </a:gdLst>
            <a:ahLst/>
            <a:cxnLst/>
            <a:rect l="textAreaLeft" t="textAreaTop" r="textAreaRight" b="textAreaBottom"/>
            <a:pathLst>
              <a:path w="15129861" h="1493264">
                <a:moveTo>
                  <a:pt x="0" y="0"/>
                </a:moveTo>
                <a:lnTo>
                  <a:pt x="15129861" y="0"/>
                </a:lnTo>
                <a:lnTo>
                  <a:pt x="15129861" y="1493264"/>
                </a:lnTo>
                <a:lnTo>
                  <a:pt x="0" y="149326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>
              <a:lnSpc>
                <a:spcPct val="100000"/>
              </a:lnSpc>
            </a:pPr>
            <a:endParaRPr b="0" lang="en-US" sz="4610" strike="noStrike" u="none">
              <a:solidFill>
                <a:schemeClr val="lt1"/>
              </a:solidFill>
              <a:effectLst/>
              <a:uFillTx/>
              <a:latin typeface="Poppins Semi-Bold"/>
              <a:ea typeface="DejaVu Sans"/>
            </a:endParaRPr>
          </a:p>
        </p:txBody>
      </p:sp>
      <p:sp>
        <p:nvSpPr>
          <p:cNvPr id="90" name="TextBox 36"/>
          <p:cNvSpPr/>
          <p:nvPr/>
        </p:nvSpPr>
        <p:spPr>
          <a:xfrm>
            <a:off x="3197880" y="613080"/>
            <a:ext cx="1275984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36000">
              <a:lnSpc>
                <a:spcPts val="4912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en-US" sz="4610" strike="noStrike" u="none">
                <a:solidFill>
                  <a:schemeClr val="lt1"/>
                </a:solidFill>
                <a:effectLst/>
                <a:uFillTx/>
                <a:latin typeface="Poppins Semi-Bold"/>
                <a:ea typeface="DejaVu Sans"/>
              </a:rPr>
              <a:t>Setting up the Go environment</a:t>
            </a:r>
            <a:endParaRPr b="0" lang="en-US" sz="46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Freeform 34"/>
          <p:cNvSpPr/>
          <p:nvPr/>
        </p:nvSpPr>
        <p:spPr>
          <a:xfrm>
            <a:off x="16071840" y="9673920"/>
            <a:ext cx="2347200" cy="345240"/>
          </a:xfrm>
          <a:custGeom>
            <a:avLst/>
            <a:gdLst>
              <a:gd name="textAreaLeft" fmla="*/ 0 w 2347200"/>
              <a:gd name="textAreaRight" fmla="*/ 2347920 w 2347200"/>
              <a:gd name="textAreaTop" fmla="*/ 0 h 345240"/>
              <a:gd name="textAreaBottom" fmla="*/ 345960 h 345240"/>
            </a:gdLst>
            <a:ahLst/>
            <a:cxnLst/>
            <a:rect l="textAreaLeft" t="textAreaTop" r="textAreaRight" b="textAreaBottom"/>
            <a:pathLst>
              <a:path w="2293806" h="337815">
                <a:moveTo>
                  <a:pt x="0" y="0"/>
                </a:moveTo>
                <a:lnTo>
                  <a:pt x="2293806" y="0"/>
                </a:lnTo>
                <a:lnTo>
                  <a:pt x="2293806" y="337815"/>
                </a:lnTo>
                <a:lnTo>
                  <a:pt x="0" y="337815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40" strike="noStrike" u="none">
              <a:solidFill>
                <a:schemeClr val="lt1"/>
              </a:solidFill>
              <a:effectLst/>
              <a:uFillTx/>
              <a:latin typeface="Calibri"/>
              <a:ea typeface="DejaVu Sans"/>
            </a:endParaRPr>
          </a:p>
        </p:txBody>
      </p:sp>
      <p:sp>
        <p:nvSpPr>
          <p:cNvPr id="92" name="TextBox 37"/>
          <p:cNvSpPr/>
          <p:nvPr/>
        </p:nvSpPr>
        <p:spPr>
          <a:xfrm>
            <a:off x="2057400" y="2286000"/>
            <a:ext cx="9470880" cy="246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defTabSz="914400">
              <a:lnSpc>
                <a:spcPct val="200000"/>
              </a:lnSpc>
            </a:pPr>
            <a:r>
              <a:rPr b="1" lang="en-GB" sz="3600" strike="noStrike" u="none">
                <a:solidFill>
                  <a:schemeClr val="accent6"/>
                </a:solidFill>
                <a:effectLst/>
                <a:uFillTx/>
                <a:latin typeface="Calibri"/>
                <a:ea typeface="DejaVu Sans"/>
              </a:rPr>
              <a:t>Let’s create our first program</a:t>
            </a:r>
            <a:endParaRPr b="0" lang="en-US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00280" indent="-343080" defTabSz="914400">
              <a:lnSpc>
                <a:spcPct val="150000"/>
              </a:lnSpc>
              <a:buClr>
                <a:srgbClr val="ffffff"/>
              </a:buClr>
              <a:buFont typeface="Arial"/>
              <a:buChar char="•"/>
            </a:pPr>
            <a:r>
              <a:rPr b="0" lang="en-GB" sz="2400" strike="noStrike" u="none">
                <a:solidFill>
                  <a:schemeClr val="lt1"/>
                </a:solidFill>
                <a:effectLst/>
                <a:uFillTx/>
                <a:latin typeface="Calibri"/>
                <a:ea typeface="Noto Sans CJK SC"/>
              </a:rPr>
              <a:t>We always start with “Hello World”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200000"/>
              </a:lnSpc>
            </a:pPr>
            <a:endParaRPr b="0" lang="en-U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314640" y="4572000"/>
            <a:ext cx="1742400" cy="5447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7717320" y="4753800"/>
            <a:ext cx="5998320" cy="2971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7"/>
          <a:stretch/>
        </p:blipFill>
        <p:spPr>
          <a:xfrm>
            <a:off x="3106080" y="4734720"/>
            <a:ext cx="3751560" cy="2358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6" name=""/>
          <p:cNvSpPr/>
          <p:nvPr/>
        </p:nvSpPr>
        <p:spPr>
          <a:xfrm>
            <a:off x="6172200" y="5486400"/>
            <a:ext cx="1600200" cy="228600"/>
          </a:xfrm>
          <a:prstGeom prst="line">
            <a:avLst/>
          </a:prstGeom>
          <a:ln w="54720">
            <a:solidFill>
              <a:srgbClr val="3465a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117000" rIns="117000" tIns="72000" bIns="72000" anchor="ctr">
            <a:noAutofit/>
          </a:bodyPr>
          <a:p>
            <a:endParaRPr b="0" lang="en-US" sz="1800" strike="noStrike" u="none">
              <a:solidFill>
                <a:srgbClr val="729fcf"/>
              </a:solidFill>
              <a:effectLst/>
              <a:uFillTx/>
              <a:latin typeface="Arial"/>
              <a:ea typeface="DejaVu Sans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57133</TotalTime>
  <Application>LibreOffice/25.2.6.2$Linux_X86_64 LibreOffice_project/520$Build-2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Gireesh</dc:creator>
  <dc:description/>
  <dc:identifier>DAF3jCVaY0U</dc:identifier>
  <dc:language>en-US</dc:language>
  <cp:lastModifiedBy/>
  <dcterms:modified xsi:type="dcterms:W3CDTF">2025-10-02T22:20:10Z</dcterms:modified>
  <cp:revision>374</cp:revision>
  <dc:subject/>
  <dc:title>Copy of BreachLock Sales Pitch Design V1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0x0101006207D3CB5A510843B1838FD3DB03CC1B</vt:lpwstr>
  </property>
  <property fmtid="{D5CDD505-2E9C-101B-9397-08002B2CF9AE}" pid="3" name="Notes">
    <vt:r8>24</vt:r8>
  </property>
  <property fmtid="{D5CDD505-2E9C-101B-9397-08002B2CF9AE}" pid="4" name="PresentationFormat">
    <vt:lpwstr>Custom</vt:lpwstr>
  </property>
  <property fmtid="{D5CDD505-2E9C-101B-9397-08002B2CF9AE}" pid="5" name="Slides">
    <vt:r8>24</vt:r8>
  </property>
</Properties>
</file>